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rchivo Black" charset="1" panose="020B0A03020202020B04"/>
      <p:regular r:id="rId18"/>
    </p:embeddedFont>
    <p:embeddedFont>
      <p:font typeface="Ubuntu" charset="1" panose="020B0504030602030204"/>
      <p:regular r:id="rId19"/>
    </p:embeddedFont>
    <p:embeddedFont>
      <p:font typeface="Ubuntu Bold" charset="1" panose="020B0804030602030204"/>
      <p:regular r:id="rId20"/>
    </p:embeddedFont>
    <p:embeddedFont>
      <p:font typeface="Ubuntu Italics" charset="1" panose="020B05040306020A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 Id="rId4" Target="../embeddings/oleObject1.bin" Type="http://schemas.openxmlformats.org/officeDocument/2006/relationships/oleObjec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000815" y="3798902"/>
            <a:ext cx="14286370" cy="1878935"/>
          </a:xfrm>
          <a:prstGeom prst="rect">
            <a:avLst/>
          </a:prstGeom>
        </p:spPr>
        <p:txBody>
          <a:bodyPr anchor="t" rtlCol="false" tIns="0" lIns="0" bIns="0" rIns="0">
            <a:spAutoFit/>
          </a:bodyPr>
          <a:lstStyle/>
          <a:p>
            <a:pPr algn="ctr">
              <a:lnSpc>
                <a:spcPts val="15364"/>
              </a:lnSpc>
            </a:pPr>
            <a:r>
              <a:rPr lang="en-US" sz="10974" spc="219">
                <a:solidFill>
                  <a:srgbClr val="FFFFFF"/>
                </a:solidFill>
                <a:latin typeface="Archivo Black"/>
                <a:ea typeface="Archivo Black"/>
                <a:cs typeface="Archivo Black"/>
                <a:sym typeface="Archivo Black"/>
              </a:rPr>
              <a:t>SAFEZONE</a:t>
            </a:r>
          </a:p>
        </p:txBody>
      </p:sp>
      <p:sp>
        <p:nvSpPr>
          <p:cNvPr name="TextBox 4" id="4"/>
          <p:cNvSpPr txBox="true"/>
          <p:nvPr/>
        </p:nvSpPr>
        <p:spPr>
          <a:xfrm rot="0">
            <a:off x="5638426" y="6047980"/>
            <a:ext cx="7011147" cy="959932"/>
          </a:xfrm>
          <a:prstGeom prst="rect">
            <a:avLst/>
          </a:prstGeom>
        </p:spPr>
        <p:txBody>
          <a:bodyPr anchor="t" rtlCol="false" tIns="0" lIns="0" bIns="0" rIns="0">
            <a:spAutoFit/>
          </a:bodyPr>
          <a:lstStyle/>
          <a:p>
            <a:pPr algn="ctr">
              <a:lnSpc>
                <a:spcPts val="3851"/>
              </a:lnSpc>
            </a:pPr>
            <a:r>
              <a:rPr lang="en-US" sz="2602" spc="1040">
                <a:solidFill>
                  <a:srgbClr val="FFFFFF"/>
                </a:solidFill>
                <a:latin typeface="Ubuntu"/>
                <a:ea typeface="Ubuntu"/>
                <a:cs typeface="Ubuntu"/>
                <a:sym typeface="Ubuntu"/>
              </a:rPr>
              <a:t>PLATAFORMA ONLINE PARA JUGAR EN GRUPO</a:t>
            </a:r>
          </a:p>
        </p:txBody>
      </p:sp>
      <p:sp>
        <p:nvSpPr>
          <p:cNvPr name="TextBox 5" id="5"/>
          <p:cNvSpPr txBox="true"/>
          <p:nvPr/>
        </p:nvSpPr>
        <p:spPr>
          <a:xfrm rot="0">
            <a:off x="5511010" y="923925"/>
            <a:ext cx="7265979" cy="591058"/>
          </a:xfrm>
          <a:prstGeom prst="rect">
            <a:avLst/>
          </a:prstGeom>
        </p:spPr>
        <p:txBody>
          <a:bodyPr anchor="t" rtlCol="false" tIns="0" lIns="0" bIns="0" rIns="0">
            <a:spAutoFit/>
          </a:bodyPr>
          <a:lstStyle/>
          <a:p>
            <a:pPr algn="ctr">
              <a:lnSpc>
                <a:spcPts val="4736"/>
              </a:lnSpc>
            </a:pPr>
            <a:r>
              <a:rPr lang="en-US" sz="3200" spc="320">
                <a:solidFill>
                  <a:srgbClr val="FFFFFF"/>
                </a:solidFill>
                <a:latin typeface="Ubuntu"/>
                <a:ea typeface="Ubuntu"/>
                <a:cs typeface="Ubuntu"/>
                <a:sym typeface="Ubuntu"/>
              </a:rPr>
              <a:t>Inarella</a:t>
            </a:r>
          </a:p>
        </p:txBody>
      </p:sp>
      <p:sp>
        <p:nvSpPr>
          <p:cNvPr name="AutoShape 6" id="6"/>
          <p:cNvSpPr/>
          <p:nvPr/>
        </p:nvSpPr>
        <p:spPr>
          <a:xfrm>
            <a:off x="7520940" y="7511405"/>
            <a:ext cx="3246120" cy="0"/>
          </a:xfrm>
          <a:prstGeom prst="line">
            <a:avLst/>
          </a:prstGeom>
          <a:ln cap="flat" w="95250">
            <a:solidFill>
              <a:srgbClr val="FFFFFF"/>
            </a:solidFill>
            <a:prstDash val="solid"/>
            <a:headEnd type="none" len="sm" w="sm"/>
            <a:tailEnd type="none" len="sm" w="sm"/>
          </a:ln>
        </p:spPr>
      </p:sp>
      <p:sp>
        <p:nvSpPr>
          <p:cNvPr name="AutoShape 7" id="7"/>
          <p:cNvSpPr/>
          <p:nvPr/>
        </p:nvSpPr>
        <p:spPr>
          <a:xfrm>
            <a:off x="7520940" y="2775595"/>
            <a:ext cx="3246120" cy="0"/>
          </a:xfrm>
          <a:prstGeom prst="line">
            <a:avLst/>
          </a:prstGeom>
          <a:ln cap="flat" w="95250">
            <a:solidFill>
              <a:srgbClr val="FFFFFF"/>
            </a:solidFill>
            <a:prstDash val="solid"/>
            <a:headEnd type="none" len="sm" w="sm"/>
            <a:tailEnd type="none" len="sm" w="sm"/>
          </a:ln>
        </p:spPr>
      </p:sp>
      <p:sp>
        <p:nvSpPr>
          <p:cNvPr name="TextBox 8" id="8"/>
          <p:cNvSpPr txBox="true"/>
          <p:nvPr/>
        </p:nvSpPr>
        <p:spPr>
          <a:xfrm rot="0">
            <a:off x="1028700" y="8151281"/>
            <a:ext cx="4482310" cy="1107019"/>
          </a:xfrm>
          <a:prstGeom prst="rect">
            <a:avLst/>
          </a:prstGeom>
        </p:spPr>
        <p:txBody>
          <a:bodyPr anchor="t" rtlCol="false" tIns="0" lIns="0" bIns="0" rIns="0">
            <a:spAutoFit/>
          </a:bodyPr>
          <a:lstStyle/>
          <a:p>
            <a:pPr algn="l">
              <a:lnSpc>
                <a:spcPts val="2921"/>
              </a:lnSpc>
            </a:pPr>
            <a:r>
              <a:rPr lang="en-US" sz="1974" spc="197">
                <a:solidFill>
                  <a:srgbClr val="FFFFFF"/>
                </a:solidFill>
                <a:latin typeface="Ubuntu"/>
                <a:ea typeface="Ubuntu"/>
                <a:cs typeface="Ubuntu"/>
                <a:sym typeface="Ubuntu"/>
              </a:rPr>
              <a:t>Iñaki Molina</a:t>
            </a:r>
          </a:p>
          <a:p>
            <a:pPr algn="l">
              <a:lnSpc>
                <a:spcPts val="2921"/>
              </a:lnSpc>
            </a:pPr>
            <a:r>
              <a:rPr lang="en-US" sz="1974" spc="197">
                <a:solidFill>
                  <a:srgbClr val="FFFFFF"/>
                </a:solidFill>
                <a:latin typeface="Ubuntu"/>
                <a:ea typeface="Ubuntu"/>
                <a:cs typeface="Ubuntu"/>
                <a:sym typeface="Ubuntu"/>
              </a:rPr>
              <a:t>Bastián Bonilla</a:t>
            </a:r>
          </a:p>
          <a:p>
            <a:pPr algn="l">
              <a:lnSpc>
                <a:spcPts val="2921"/>
              </a:lnSpc>
            </a:pPr>
            <a:r>
              <a:rPr lang="en-US" sz="1974" spc="197">
                <a:solidFill>
                  <a:srgbClr val="FFFFFF"/>
                </a:solidFill>
                <a:latin typeface="Ubuntu"/>
                <a:ea typeface="Ubuntu"/>
                <a:cs typeface="Ubuntu"/>
                <a:sym typeface="Ubuntu"/>
              </a:rPr>
              <a:t>Richard Perea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19175"/>
            <a:ext cx="11731327" cy="1000125"/>
          </a:xfrm>
          <a:prstGeom prst="rect">
            <a:avLst/>
          </a:prstGeom>
        </p:spPr>
        <p:txBody>
          <a:bodyPr anchor="t" rtlCol="false" tIns="0" lIns="0" bIns="0" rIns="0">
            <a:spAutoFit/>
          </a:bodyPr>
          <a:lstStyle/>
          <a:p>
            <a:pPr algn="l" marL="0" indent="0" lvl="0">
              <a:lnSpc>
                <a:spcPts val="7800"/>
              </a:lnSpc>
              <a:spcBef>
                <a:spcPct val="0"/>
              </a:spcBef>
            </a:pPr>
            <a:r>
              <a:rPr lang="en-US" sz="6500" spc="130">
                <a:solidFill>
                  <a:srgbClr val="FFFFFF"/>
                </a:solidFill>
                <a:latin typeface="Archivo Black"/>
                <a:ea typeface="Archivo Black"/>
                <a:cs typeface="Archivo Black"/>
                <a:sym typeface="Archivo Black"/>
              </a:rPr>
              <a:t>STACK TECNOLÓGICO</a:t>
            </a:r>
          </a:p>
        </p:txBody>
      </p:sp>
      <p:sp>
        <p:nvSpPr>
          <p:cNvPr name="TextBox 4" id="4"/>
          <p:cNvSpPr txBox="true"/>
          <p:nvPr/>
        </p:nvSpPr>
        <p:spPr>
          <a:xfrm rot="0">
            <a:off x="1028700" y="2591950"/>
            <a:ext cx="13639047" cy="6666350"/>
          </a:xfrm>
          <a:prstGeom prst="rect">
            <a:avLst/>
          </a:prstGeom>
        </p:spPr>
        <p:txBody>
          <a:bodyPr anchor="t" rtlCol="false" tIns="0" lIns="0" bIns="0" rIns="0">
            <a:spAutoFit/>
          </a:bodyPr>
          <a:lstStyle/>
          <a:p>
            <a:pPr algn="just">
              <a:lnSpc>
                <a:spcPts val="5313"/>
              </a:lnSpc>
            </a:pPr>
            <a:r>
              <a:rPr lang="en-US" sz="3795" spc="75">
                <a:solidFill>
                  <a:srgbClr val="FFFFFF"/>
                </a:solidFill>
                <a:latin typeface="Ubuntu"/>
                <a:ea typeface="Ubuntu"/>
                <a:cs typeface="Ubuntu"/>
                <a:sym typeface="Ubuntu"/>
              </a:rPr>
              <a:t>El stack escogido cuenta con soluciones enfocadas al desarrollo web moderno, robusto y respaldados por grandes comunidades a lo largo del mundo.</a:t>
            </a:r>
          </a:p>
          <a:p>
            <a:pPr algn="just">
              <a:lnSpc>
                <a:spcPts val="5313"/>
              </a:lnSpc>
            </a:pPr>
          </a:p>
          <a:p>
            <a:pPr algn="just">
              <a:lnSpc>
                <a:spcPts val="5313"/>
              </a:lnSpc>
            </a:pPr>
            <a:r>
              <a:rPr lang="en-US" sz="3795" spc="75">
                <a:solidFill>
                  <a:srgbClr val="FFFFFF"/>
                </a:solidFill>
                <a:latin typeface="Ubuntu"/>
                <a:ea typeface="Ubuntu"/>
                <a:cs typeface="Ubuntu"/>
                <a:sym typeface="Ubuntu"/>
              </a:rPr>
              <a:t>Las tecnologías escogidas son:</a:t>
            </a:r>
          </a:p>
          <a:p>
            <a:pPr algn="just">
              <a:lnSpc>
                <a:spcPts val="5313"/>
              </a:lnSpc>
            </a:pPr>
          </a:p>
          <a:p>
            <a:pPr algn="just" marL="819397" indent="-409699" lvl="1">
              <a:lnSpc>
                <a:spcPts val="5313"/>
              </a:lnSpc>
              <a:buFont typeface="Arial"/>
              <a:buChar char="•"/>
            </a:pPr>
            <a:r>
              <a:rPr lang="en-US" sz="3795" spc="75">
                <a:solidFill>
                  <a:srgbClr val="FFFFFF"/>
                </a:solidFill>
                <a:latin typeface="Ubuntu"/>
                <a:ea typeface="Ubuntu"/>
                <a:cs typeface="Ubuntu"/>
                <a:sym typeface="Ubuntu"/>
              </a:rPr>
              <a:t>React + Vite</a:t>
            </a:r>
          </a:p>
          <a:p>
            <a:pPr algn="just" marL="819397" indent="-409699" lvl="1">
              <a:lnSpc>
                <a:spcPts val="5313"/>
              </a:lnSpc>
              <a:buFont typeface="Arial"/>
              <a:buChar char="•"/>
            </a:pPr>
            <a:r>
              <a:rPr lang="en-US" sz="3795" spc="75">
                <a:solidFill>
                  <a:srgbClr val="FFFFFF"/>
                </a:solidFill>
                <a:latin typeface="Ubuntu"/>
                <a:ea typeface="Ubuntu"/>
                <a:cs typeface="Ubuntu"/>
                <a:sym typeface="Ubuntu"/>
              </a:rPr>
              <a:t>Node.js</a:t>
            </a:r>
          </a:p>
          <a:p>
            <a:pPr algn="just" marL="819397" indent="-409699" lvl="1">
              <a:lnSpc>
                <a:spcPts val="5313"/>
              </a:lnSpc>
              <a:buFont typeface="Arial"/>
              <a:buChar char="•"/>
            </a:pPr>
            <a:r>
              <a:rPr lang="en-US" sz="3795" spc="75">
                <a:solidFill>
                  <a:srgbClr val="FFFFFF"/>
                </a:solidFill>
                <a:latin typeface="Ubuntu"/>
                <a:ea typeface="Ubuntu"/>
                <a:cs typeface="Ubuntu"/>
                <a:sym typeface="Ubuntu"/>
              </a:rPr>
              <a:t>MongoDB</a:t>
            </a:r>
          </a:p>
          <a:p>
            <a:pPr algn="just" marL="819397" indent="-409699" lvl="1">
              <a:lnSpc>
                <a:spcPts val="5313"/>
              </a:lnSpc>
              <a:buFont typeface="Arial"/>
              <a:buChar char="•"/>
            </a:pPr>
            <a:r>
              <a:rPr lang="en-US" sz="3795" spc="75">
                <a:solidFill>
                  <a:srgbClr val="FFFFFF"/>
                </a:solidFill>
                <a:latin typeface="Ubuntu"/>
                <a:ea typeface="Ubuntu"/>
                <a:cs typeface="Ubuntu"/>
                <a:sym typeface="Ubuntu"/>
              </a:rPr>
              <a:t>Express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19175"/>
            <a:ext cx="13725299" cy="1343025"/>
          </a:xfrm>
          <a:prstGeom prst="rect">
            <a:avLst/>
          </a:prstGeom>
        </p:spPr>
        <p:txBody>
          <a:bodyPr anchor="t" rtlCol="false" tIns="0" lIns="0" bIns="0" rIns="0">
            <a:spAutoFit/>
          </a:bodyPr>
          <a:lstStyle/>
          <a:p>
            <a:pPr algn="l" marL="0" indent="0" lvl="0">
              <a:lnSpc>
                <a:spcPts val="10559"/>
              </a:lnSpc>
              <a:spcBef>
                <a:spcPct val="0"/>
              </a:spcBef>
            </a:pPr>
            <a:r>
              <a:rPr lang="en-US" sz="8799" spc="175">
                <a:solidFill>
                  <a:srgbClr val="FFFFFF"/>
                </a:solidFill>
                <a:latin typeface="Archivo Black"/>
                <a:ea typeface="Archivo Black"/>
                <a:cs typeface="Archivo Black"/>
                <a:sym typeface="Archivo Black"/>
              </a:rPr>
              <a:t>PLAN DE TRABAJO</a:t>
            </a:r>
          </a:p>
        </p:txBody>
      </p:sp>
      <p:graphicFrame>
        <p:nvGraphicFramePr>
          <p:cNvPr name="Object 4" id="4"/>
          <p:cNvGraphicFramePr/>
          <p:nvPr/>
        </p:nvGraphicFramePr>
        <p:xfrm>
          <a:off x="1028700" y="3043724"/>
          <a:ext cx="26403300" cy="3771900"/>
        </p:xfrm>
        <a:graphic>
          <a:graphicData uri="http://schemas.openxmlformats.org/presentationml/2006/ole">
            <p:oleObj imgW="31673800" imgH="90424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047791" y="3667999"/>
            <a:ext cx="14192418" cy="1763297"/>
          </a:xfrm>
          <a:prstGeom prst="rect">
            <a:avLst/>
          </a:prstGeom>
        </p:spPr>
        <p:txBody>
          <a:bodyPr anchor="t" rtlCol="false" tIns="0" lIns="0" bIns="0" rIns="0">
            <a:spAutoFit/>
          </a:bodyPr>
          <a:lstStyle/>
          <a:p>
            <a:pPr algn="ctr">
              <a:lnSpc>
                <a:spcPts val="14314"/>
              </a:lnSpc>
            </a:pPr>
            <a:r>
              <a:rPr lang="en-US" sz="10224" spc="204">
                <a:solidFill>
                  <a:srgbClr val="FFFFFF"/>
                </a:solidFill>
                <a:latin typeface="Archivo Black"/>
                <a:ea typeface="Archivo Black"/>
                <a:cs typeface="Archivo Black"/>
                <a:sym typeface="Archivo Black"/>
              </a:rPr>
              <a:t>MUCHAS GRACIAS</a:t>
            </a:r>
          </a:p>
        </p:txBody>
      </p:sp>
      <p:sp>
        <p:nvSpPr>
          <p:cNvPr name="TextBox 4" id="4"/>
          <p:cNvSpPr txBox="true"/>
          <p:nvPr/>
        </p:nvSpPr>
        <p:spPr>
          <a:xfrm rot="0">
            <a:off x="3755913" y="5587441"/>
            <a:ext cx="10776175" cy="805562"/>
          </a:xfrm>
          <a:prstGeom prst="rect">
            <a:avLst/>
          </a:prstGeom>
        </p:spPr>
        <p:txBody>
          <a:bodyPr anchor="t" rtlCol="false" tIns="0" lIns="0" bIns="0" rIns="0">
            <a:spAutoFit/>
          </a:bodyPr>
          <a:lstStyle/>
          <a:p>
            <a:pPr algn="ctr">
              <a:lnSpc>
                <a:spcPts val="6511"/>
              </a:lnSpc>
            </a:pPr>
            <a:r>
              <a:rPr lang="en-US" sz="4399" spc="1759">
                <a:solidFill>
                  <a:srgbClr val="FFFFFF"/>
                </a:solidFill>
                <a:latin typeface="Ubuntu"/>
                <a:ea typeface="Ubuntu"/>
                <a:cs typeface="Ubuntu"/>
                <a:sym typeface="Ubuntu"/>
              </a:rPr>
              <a:t>POR SU ATENCIÓN</a:t>
            </a:r>
          </a:p>
        </p:txBody>
      </p:sp>
      <p:sp>
        <p:nvSpPr>
          <p:cNvPr name="AutoShape 5" id="5"/>
          <p:cNvSpPr/>
          <p:nvPr/>
        </p:nvSpPr>
        <p:spPr>
          <a:xfrm>
            <a:off x="7520940" y="7511405"/>
            <a:ext cx="3246120" cy="0"/>
          </a:xfrm>
          <a:prstGeom prst="line">
            <a:avLst/>
          </a:prstGeom>
          <a:ln cap="flat" w="95250">
            <a:solidFill>
              <a:srgbClr val="FFFFFF"/>
            </a:solidFill>
            <a:prstDash val="solid"/>
            <a:headEnd type="none" len="sm" w="sm"/>
            <a:tailEnd type="none" len="sm" w="sm"/>
          </a:ln>
        </p:spPr>
      </p:sp>
      <p:sp>
        <p:nvSpPr>
          <p:cNvPr name="AutoShape 6" id="6"/>
          <p:cNvSpPr/>
          <p:nvPr/>
        </p:nvSpPr>
        <p:spPr>
          <a:xfrm>
            <a:off x="7520940" y="2775595"/>
            <a:ext cx="3246120" cy="0"/>
          </a:xfrm>
          <a:prstGeom prst="line">
            <a:avLst/>
          </a:prstGeom>
          <a:ln cap="flat" w="952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3219132" y="2883827"/>
            <a:ext cx="3232769" cy="3220141"/>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0" r="223" b="0"/>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6" id="6"/>
          <p:cNvGrpSpPr>
            <a:grpSpLocks noChangeAspect="true"/>
          </p:cNvGrpSpPr>
          <p:nvPr/>
        </p:nvGrpSpPr>
        <p:grpSpPr>
          <a:xfrm rot="0">
            <a:off x="11836099" y="2883827"/>
            <a:ext cx="3232769" cy="3220141"/>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0" r="223"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9" id="9"/>
          <p:cNvGrpSpPr>
            <a:grpSpLocks noChangeAspect="true"/>
          </p:cNvGrpSpPr>
          <p:nvPr/>
        </p:nvGrpSpPr>
        <p:grpSpPr>
          <a:xfrm rot="0">
            <a:off x="7513734" y="2883827"/>
            <a:ext cx="3232769" cy="3220141"/>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0" r="223" b="0"/>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12" id="12"/>
          <p:cNvSpPr txBox="true"/>
          <p:nvPr/>
        </p:nvSpPr>
        <p:spPr>
          <a:xfrm rot="0">
            <a:off x="3189883" y="6301068"/>
            <a:ext cx="3262018" cy="997410"/>
          </a:xfrm>
          <a:prstGeom prst="rect">
            <a:avLst/>
          </a:prstGeom>
        </p:spPr>
        <p:txBody>
          <a:bodyPr anchor="t" rtlCol="false" tIns="0" lIns="0" bIns="0" rIns="0">
            <a:spAutoFit/>
          </a:bodyPr>
          <a:lstStyle/>
          <a:p>
            <a:pPr algn="ctr">
              <a:lnSpc>
                <a:spcPts val="3924"/>
              </a:lnSpc>
            </a:pPr>
            <a:r>
              <a:rPr lang="en-US" b="true" sz="3270" spc="163">
                <a:solidFill>
                  <a:srgbClr val="FFFFFF"/>
                </a:solidFill>
                <a:latin typeface="Ubuntu Bold"/>
                <a:ea typeface="Ubuntu Bold"/>
                <a:cs typeface="Ubuntu Bold"/>
                <a:sym typeface="Ubuntu Bold"/>
              </a:rPr>
              <a:t>IÑAKI</a:t>
            </a:r>
          </a:p>
          <a:p>
            <a:pPr algn="ctr">
              <a:lnSpc>
                <a:spcPts val="3924"/>
              </a:lnSpc>
            </a:pPr>
            <a:r>
              <a:rPr lang="en-US" b="true" sz="3270" spc="163">
                <a:solidFill>
                  <a:srgbClr val="FFFFFF"/>
                </a:solidFill>
                <a:latin typeface="Ubuntu Bold"/>
                <a:ea typeface="Ubuntu Bold"/>
                <a:cs typeface="Ubuntu Bold"/>
                <a:sym typeface="Ubuntu Bold"/>
              </a:rPr>
              <a:t>MOLINA</a:t>
            </a:r>
          </a:p>
        </p:txBody>
      </p:sp>
      <p:sp>
        <p:nvSpPr>
          <p:cNvPr name="TextBox 13" id="13"/>
          <p:cNvSpPr txBox="true"/>
          <p:nvPr/>
        </p:nvSpPr>
        <p:spPr>
          <a:xfrm rot="0">
            <a:off x="3446125" y="7377938"/>
            <a:ext cx="2749534" cy="914400"/>
          </a:xfrm>
          <a:prstGeom prst="rect">
            <a:avLst/>
          </a:prstGeom>
        </p:spPr>
        <p:txBody>
          <a:bodyPr anchor="t" rtlCol="false" tIns="0" lIns="0" bIns="0" rIns="0">
            <a:spAutoFit/>
          </a:bodyPr>
          <a:lstStyle/>
          <a:p>
            <a:pPr algn="ctr">
              <a:lnSpc>
                <a:spcPts val="3599"/>
              </a:lnSpc>
            </a:pPr>
            <a:r>
              <a:rPr lang="en-US" sz="2999" i="true" spc="59">
                <a:solidFill>
                  <a:srgbClr val="FFFFFF"/>
                </a:solidFill>
                <a:latin typeface="Ubuntu Italics"/>
                <a:ea typeface="Ubuntu Italics"/>
                <a:cs typeface="Ubuntu Italics"/>
                <a:sym typeface="Ubuntu Italics"/>
              </a:rPr>
              <a:t>Desarrollador Backend</a:t>
            </a:r>
          </a:p>
        </p:txBody>
      </p:sp>
      <p:sp>
        <p:nvSpPr>
          <p:cNvPr name="TextBox 14" id="14"/>
          <p:cNvSpPr txBox="true"/>
          <p:nvPr/>
        </p:nvSpPr>
        <p:spPr>
          <a:xfrm rot="0">
            <a:off x="7641855" y="6301068"/>
            <a:ext cx="3005776" cy="997410"/>
          </a:xfrm>
          <a:prstGeom prst="rect">
            <a:avLst/>
          </a:prstGeom>
        </p:spPr>
        <p:txBody>
          <a:bodyPr anchor="t" rtlCol="false" tIns="0" lIns="0" bIns="0" rIns="0">
            <a:spAutoFit/>
          </a:bodyPr>
          <a:lstStyle/>
          <a:p>
            <a:pPr algn="ctr">
              <a:lnSpc>
                <a:spcPts val="3924"/>
              </a:lnSpc>
            </a:pPr>
            <a:r>
              <a:rPr lang="en-US" b="true" sz="3270" spc="163">
                <a:solidFill>
                  <a:srgbClr val="FFFFFF"/>
                </a:solidFill>
                <a:latin typeface="Ubuntu Bold"/>
                <a:ea typeface="Ubuntu Bold"/>
                <a:cs typeface="Ubuntu Bold"/>
                <a:sym typeface="Ubuntu Bold"/>
              </a:rPr>
              <a:t>BASTIÁN</a:t>
            </a:r>
          </a:p>
          <a:p>
            <a:pPr algn="ctr">
              <a:lnSpc>
                <a:spcPts val="3924"/>
              </a:lnSpc>
            </a:pPr>
            <a:r>
              <a:rPr lang="en-US" b="true" sz="3270" spc="163">
                <a:solidFill>
                  <a:srgbClr val="FFFFFF"/>
                </a:solidFill>
                <a:latin typeface="Ubuntu Bold"/>
                <a:ea typeface="Ubuntu Bold"/>
                <a:cs typeface="Ubuntu Bold"/>
                <a:sym typeface="Ubuntu Bold"/>
              </a:rPr>
              <a:t>BONILLA</a:t>
            </a:r>
          </a:p>
        </p:txBody>
      </p:sp>
      <p:sp>
        <p:nvSpPr>
          <p:cNvPr name="TextBox 15" id="15"/>
          <p:cNvSpPr txBox="true"/>
          <p:nvPr/>
        </p:nvSpPr>
        <p:spPr>
          <a:xfrm rot="0">
            <a:off x="7769976" y="7377938"/>
            <a:ext cx="2749534" cy="914400"/>
          </a:xfrm>
          <a:prstGeom prst="rect">
            <a:avLst/>
          </a:prstGeom>
        </p:spPr>
        <p:txBody>
          <a:bodyPr anchor="t" rtlCol="false" tIns="0" lIns="0" bIns="0" rIns="0">
            <a:spAutoFit/>
          </a:bodyPr>
          <a:lstStyle/>
          <a:p>
            <a:pPr algn="ctr">
              <a:lnSpc>
                <a:spcPts val="3599"/>
              </a:lnSpc>
            </a:pPr>
            <a:r>
              <a:rPr lang="en-US" sz="2999" i="true" spc="59">
                <a:solidFill>
                  <a:srgbClr val="FFFFFF"/>
                </a:solidFill>
                <a:latin typeface="Ubuntu Italics"/>
                <a:ea typeface="Ubuntu Italics"/>
                <a:cs typeface="Ubuntu Italics"/>
                <a:sym typeface="Ubuntu Italics"/>
              </a:rPr>
              <a:t>Desarrollador Frontend</a:t>
            </a:r>
          </a:p>
        </p:txBody>
      </p:sp>
      <p:sp>
        <p:nvSpPr>
          <p:cNvPr name="TextBox 16" id="16"/>
          <p:cNvSpPr txBox="true"/>
          <p:nvPr/>
        </p:nvSpPr>
        <p:spPr>
          <a:xfrm rot="0">
            <a:off x="11836099" y="6301068"/>
            <a:ext cx="3262018" cy="997410"/>
          </a:xfrm>
          <a:prstGeom prst="rect">
            <a:avLst/>
          </a:prstGeom>
        </p:spPr>
        <p:txBody>
          <a:bodyPr anchor="t" rtlCol="false" tIns="0" lIns="0" bIns="0" rIns="0">
            <a:spAutoFit/>
          </a:bodyPr>
          <a:lstStyle/>
          <a:p>
            <a:pPr algn="ctr">
              <a:lnSpc>
                <a:spcPts val="3924"/>
              </a:lnSpc>
            </a:pPr>
            <a:r>
              <a:rPr lang="en-US" b="true" sz="3270" spc="163">
                <a:solidFill>
                  <a:srgbClr val="FFFFFF"/>
                </a:solidFill>
                <a:latin typeface="Ubuntu Bold"/>
                <a:ea typeface="Ubuntu Bold"/>
                <a:cs typeface="Ubuntu Bold"/>
                <a:sym typeface="Ubuntu Bold"/>
              </a:rPr>
              <a:t>RICHARD</a:t>
            </a:r>
          </a:p>
          <a:p>
            <a:pPr algn="ctr">
              <a:lnSpc>
                <a:spcPts val="3924"/>
              </a:lnSpc>
            </a:pPr>
            <a:r>
              <a:rPr lang="en-US" b="true" sz="3270" spc="163">
                <a:solidFill>
                  <a:srgbClr val="FFFFFF"/>
                </a:solidFill>
                <a:latin typeface="Ubuntu Bold"/>
                <a:ea typeface="Ubuntu Bold"/>
                <a:cs typeface="Ubuntu Bold"/>
                <a:sym typeface="Ubuntu Bold"/>
              </a:rPr>
              <a:t>PEREA</a:t>
            </a:r>
          </a:p>
        </p:txBody>
      </p:sp>
      <p:sp>
        <p:nvSpPr>
          <p:cNvPr name="TextBox 17" id="17"/>
          <p:cNvSpPr txBox="true"/>
          <p:nvPr/>
        </p:nvSpPr>
        <p:spPr>
          <a:xfrm rot="0">
            <a:off x="12092341" y="7377938"/>
            <a:ext cx="2749534" cy="466725"/>
          </a:xfrm>
          <a:prstGeom prst="rect">
            <a:avLst/>
          </a:prstGeom>
        </p:spPr>
        <p:txBody>
          <a:bodyPr anchor="t" rtlCol="false" tIns="0" lIns="0" bIns="0" rIns="0">
            <a:spAutoFit/>
          </a:bodyPr>
          <a:lstStyle/>
          <a:p>
            <a:pPr algn="ctr">
              <a:lnSpc>
                <a:spcPts val="3599"/>
              </a:lnSpc>
            </a:pPr>
            <a:r>
              <a:rPr lang="en-US" sz="2999" i="true" spc="59">
                <a:solidFill>
                  <a:srgbClr val="FFFFFF"/>
                </a:solidFill>
                <a:latin typeface="Ubuntu Italics"/>
                <a:ea typeface="Ubuntu Italics"/>
                <a:cs typeface="Ubuntu Italics"/>
                <a:sym typeface="Ubuntu Italics"/>
              </a:rPr>
              <a:t>Team leader</a:t>
            </a:r>
          </a:p>
        </p:txBody>
      </p:sp>
      <p:sp>
        <p:nvSpPr>
          <p:cNvPr name="TextBox 18" id="18"/>
          <p:cNvSpPr txBox="true"/>
          <p:nvPr/>
        </p:nvSpPr>
        <p:spPr>
          <a:xfrm rot="0">
            <a:off x="1028700" y="1019175"/>
            <a:ext cx="14040168" cy="1343025"/>
          </a:xfrm>
          <a:prstGeom prst="rect">
            <a:avLst/>
          </a:prstGeom>
        </p:spPr>
        <p:txBody>
          <a:bodyPr anchor="t" rtlCol="false" tIns="0" lIns="0" bIns="0" rIns="0">
            <a:spAutoFit/>
          </a:bodyPr>
          <a:lstStyle/>
          <a:p>
            <a:pPr algn="l" marL="0" indent="0" lvl="0">
              <a:lnSpc>
                <a:spcPts val="10559"/>
              </a:lnSpc>
              <a:spcBef>
                <a:spcPct val="0"/>
              </a:spcBef>
            </a:pPr>
            <a:r>
              <a:rPr lang="en-US" sz="8799" spc="175">
                <a:solidFill>
                  <a:srgbClr val="FFFFFF"/>
                </a:solidFill>
                <a:latin typeface="Archivo Black"/>
                <a:ea typeface="Archivo Black"/>
                <a:cs typeface="Archivo Black"/>
                <a:sym typeface="Archivo Black"/>
              </a:rPr>
              <a:t>EQUIPO DE TRABAJO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028700" y="7922172"/>
            <a:ext cx="10876502" cy="0"/>
          </a:xfrm>
          <a:prstGeom prst="line">
            <a:avLst/>
          </a:prstGeom>
          <a:ln cap="flat" w="28575">
            <a:solidFill>
              <a:srgbClr val="FFFFFF"/>
            </a:solidFill>
            <a:prstDash val="solid"/>
            <a:headEnd type="none" len="sm" w="sm"/>
            <a:tailEnd type="none" len="sm" w="sm"/>
          </a:ln>
        </p:spPr>
      </p:sp>
      <p:sp>
        <p:nvSpPr>
          <p:cNvPr name="AutoShape 4" id="4"/>
          <p:cNvSpPr/>
          <p:nvPr/>
        </p:nvSpPr>
        <p:spPr>
          <a:xfrm>
            <a:off x="1028700" y="7053557"/>
            <a:ext cx="10876502" cy="0"/>
          </a:xfrm>
          <a:prstGeom prst="line">
            <a:avLst/>
          </a:prstGeom>
          <a:ln cap="flat" w="28575">
            <a:solidFill>
              <a:srgbClr val="FFFFFF"/>
            </a:solidFill>
            <a:prstDash val="solid"/>
            <a:headEnd type="none" len="sm" w="sm"/>
            <a:tailEnd type="none" len="sm" w="sm"/>
          </a:ln>
        </p:spPr>
      </p:sp>
      <p:sp>
        <p:nvSpPr>
          <p:cNvPr name="AutoShape 5" id="5"/>
          <p:cNvSpPr/>
          <p:nvPr/>
        </p:nvSpPr>
        <p:spPr>
          <a:xfrm>
            <a:off x="1028700" y="6184942"/>
            <a:ext cx="10876502" cy="0"/>
          </a:xfrm>
          <a:prstGeom prst="line">
            <a:avLst/>
          </a:prstGeom>
          <a:ln cap="flat" w="28575">
            <a:solidFill>
              <a:srgbClr val="FFFFFF"/>
            </a:solidFill>
            <a:prstDash val="solid"/>
            <a:headEnd type="none" len="sm" w="sm"/>
            <a:tailEnd type="none" len="sm" w="sm"/>
          </a:ln>
        </p:spPr>
      </p:sp>
      <p:sp>
        <p:nvSpPr>
          <p:cNvPr name="AutoShape 6" id="6"/>
          <p:cNvSpPr/>
          <p:nvPr/>
        </p:nvSpPr>
        <p:spPr>
          <a:xfrm>
            <a:off x="1028700" y="5316327"/>
            <a:ext cx="10876502" cy="0"/>
          </a:xfrm>
          <a:prstGeom prst="line">
            <a:avLst/>
          </a:prstGeom>
          <a:ln cap="flat" w="28575">
            <a:solidFill>
              <a:srgbClr val="FFFFFF"/>
            </a:solidFill>
            <a:prstDash val="solid"/>
            <a:headEnd type="none" len="sm" w="sm"/>
            <a:tailEnd type="none" len="sm" w="sm"/>
          </a:ln>
        </p:spPr>
      </p:sp>
      <p:sp>
        <p:nvSpPr>
          <p:cNvPr name="AutoShape 7" id="7"/>
          <p:cNvSpPr/>
          <p:nvPr/>
        </p:nvSpPr>
        <p:spPr>
          <a:xfrm>
            <a:off x="1028700" y="4447712"/>
            <a:ext cx="10876502" cy="0"/>
          </a:xfrm>
          <a:prstGeom prst="line">
            <a:avLst/>
          </a:prstGeom>
          <a:ln cap="flat" w="28575">
            <a:solidFill>
              <a:srgbClr val="FFFFFF"/>
            </a:solidFill>
            <a:prstDash val="solid"/>
            <a:headEnd type="none" len="sm" w="sm"/>
            <a:tailEnd type="none" len="sm" w="sm"/>
          </a:ln>
        </p:spPr>
      </p:sp>
      <p:sp>
        <p:nvSpPr>
          <p:cNvPr name="AutoShape 8" id="8"/>
          <p:cNvSpPr/>
          <p:nvPr/>
        </p:nvSpPr>
        <p:spPr>
          <a:xfrm>
            <a:off x="1028700" y="3579097"/>
            <a:ext cx="10876502" cy="0"/>
          </a:xfrm>
          <a:prstGeom prst="line">
            <a:avLst/>
          </a:prstGeom>
          <a:ln cap="flat" w="28575">
            <a:solidFill>
              <a:srgbClr val="FFFFFF"/>
            </a:solidFill>
            <a:prstDash val="solid"/>
            <a:headEnd type="none" len="sm" w="sm"/>
            <a:tailEnd type="none" len="sm" w="sm"/>
          </a:ln>
        </p:spPr>
      </p:sp>
      <p:sp>
        <p:nvSpPr>
          <p:cNvPr name="TextBox 9" id="9"/>
          <p:cNvSpPr txBox="true"/>
          <p:nvPr/>
        </p:nvSpPr>
        <p:spPr>
          <a:xfrm rot="0">
            <a:off x="1028703" y="2959817"/>
            <a:ext cx="4405493" cy="443731"/>
          </a:xfrm>
          <a:prstGeom prst="rect">
            <a:avLst/>
          </a:prstGeom>
        </p:spPr>
        <p:txBody>
          <a:bodyPr anchor="t" rtlCol="false" tIns="0" lIns="0" bIns="0" rIns="0">
            <a:spAutoFit/>
          </a:bodyPr>
          <a:lstStyle/>
          <a:p>
            <a:pPr algn="l">
              <a:lnSpc>
                <a:spcPts val="3514"/>
              </a:lnSpc>
            </a:pPr>
            <a:r>
              <a:rPr lang="en-US" sz="2510" spc="50">
                <a:solidFill>
                  <a:srgbClr val="FFFFFF"/>
                </a:solidFill>
                <a:latin typeface="Ubuntu"/>
                <a:ea typeface="Ubuntu"/>
                <a:cs typeface="Ubuntu"/>
                <a:sym typeface="Ubuntu"/>
              </a:rPr>
              <a:t>Contexto</a:t>
            </a:r>
          </a:p>
        </p:txBody>
      </p:sp>
      <p:sp>
        <p:nvSpPr>
          <p:cNvPr name="TextBox 10" id="10"/>
          <p:cNvSpPr txBox="true"/>
          <p:nvPr/>
        </p:nvSpPr>
        <p:spPr>
          <a:xfrm rot="0">
            <a:off x="10102318" y="2959818"/>
            <a:ext cx="2708002" cy="443730"/>
          </a:xfrm>
          <a:prstGeom prst="rect">
            <a:avLst/>
          </a:prstGeom>
        </p:spPr>
        <p:txBody>
          <a:bodyPr anchor="t" rtlCol="false" tIns="0" lIns="0" bIns="0" rIns="0">
            <a:spAutoFit/>
          </a:bodyPr>
          <a:lstStyle/>
          <a:p>
            <a:pPr algn="r">
              <a:lnSpc>
                <a:spcPts val="3514"/>
              </a:lnSpc>
            </a:pPr>
            <a:r>
              <a:rPr lang="en-US" b="true" sz="2510" spc="125">
                <a:solidFill>
                  <a:srgbClr val="FFFFFF"/>
                </a:solidFill>
                <a:latin typeface="Ubuntu Bold"/>
                <a:ea typeface="Ubuntu Bold"/>
                <a:cs typeface="Ubuntu Bold"/>
                <a:sym typeface="Ubuntu Bold"/>
              </a:rPr>
              <a:t>4</a:t>
            </a:r>
          </a:p>
        </p:txBody>
      </p:sp>
      <p:sp>
        <p:nvSpPr>
          <p:cNvPr name="TextBox 11" id="11"/>
          <p:cNvSpPr txBox="true"/>
          <p:nvPr/>
        </p:nvSpPr>
        <p:spPr>
          <a:xfrm rot="0">
            <a:off x="10102318" y="3828433"/>
            <a:ext cx="2708002" cy="443730"/>
          </a:xfrm>
          <a:prstGeom prst="rect">
            <a:avLst/>
          </a:prstGeom>
        </p:spPr>
        <p:txBody>
          <a:bodyPr anchor="t" rtlCol="false" tIns="0" lIns="0" bIns="0" rIns="0">
            <a:spAutoFit/>
          </a:bodyPr>
          <a:lstStyle/>
          <a:p>
            <a:pPr algn="r">
              <a:lnSpc>
                <a:spcPts val="3514"/>
              </a:lnSpc>
            </a:pPr>
            <a:r>
              <a:rPr lang="en-US" b="true" sz="2510" spc="125">
                <a:solidFill>
                  <a:srgbClr val="FFFFFF"/>
                </a:solidFill>
                <a:latin typeface="Ubuntu Bold"/>
                <a:ea typeface="Ubuntu Bold"/>
                <a:cs typeface="Ubuntu Bold"/>
                <a:sym typeface="Ubuntu Bold"/>
              </a:rPr>
              <a:t>5</a:t>
            </a:r>
          </a:p>
        </p:txBody>
      </p:sp>
      <p:sp>
        <p:nvSpPr>
          <p:cNvPr name="TextBox 12" id="12"/>
          <p:cNvSpPr txBox="true"/>
          <p:nvPr/>
        </p:nvSpPr>
        <p:spPr>
          <a:xfrm rot="0">
            <a:off x="10102318" y="4697048"/>
            <a:ext cx="2708002" cy="443730"/>
          </a:xfrm>
          <a:prstGeom prst="rect">
            <a:avLst/>
          </a:prstGeom>
        </p:spPr>
        <p:txBody>
          <a:bodyPr anchor="t" rtlCol="false" tIns="0" lIns="0" bIns="0" rIns="0">
            <a:spAutoFit/>
          </a:bodyPr>
          <a:lstStyle/>
          <a:p>
            <a:pPr algn="r">
              <a:lnSpc>
                <a:spcPts val="3514"/>
              </a:lnSpc>
            </a:pPr>
            <a:r>
              <a:rPr lang="en-US" b="true" sz="2510" spc="125">
                <a:solidFill>
                  <a:srgbClr val="FFFFFF"/>
                </a:solidFill>
                <a:latin typeface="Ubuntu Bold"/>
                <a:ea typeface="Ubuntu Bold"/>
                <a:cs typeface="Ubuntu Bold"/>
                <a:sym typeface="Ubuntu Bold"/>
              </a:rPr>
              <a:t>6</a:t>
            </a:r>
          </a:p>
        </p:txBody>
      </p:sp>
      <p:sp>
        <p:nvSpPr>
          <p:cNvPr name="TextBox 13" id="13"/>
          <p:cNvSpPr txBox="true"/>
          <p:nvPr/>
        </p:nvSpPr>
        <p:spPr>
          <a:xfrm rot="0">
            <a:off x="10102318" y="5565663"/>
            <a:ext cx="2708002" cy="443730"/>
          </a:xfrm>
          <a:prstGeom prst="rect">
            <a:avLst/>
          </a:prstGeom>
        </p:spPr>
        <p:txBody>
          <a:bodyPr anchor="t" rtlCol="false" tIns="0" lIns="0" bIns="0" rIns="0">
            <a:spAutoFit/>
          </a:bodyPr>
          <a:lstStyle/>
          <a:p>
            <a:pPr algn="r">
              <a:lnSpc>
                <a:spcPts val="3514"/>
              </a:lnSpc>
            </a:pPr>
            <a:r>
              <a:rPr lang="en-US" b="true" sz="2510" spc="125">
                <a:solidFill>
                  <a:srgbClr val="FFFFFF"/>
                </a:solidFill>
                <a:latin typeface="Ubuntu Bold"/>
                <a:ea typeface="Ubuntu Bold"/>
                <a:cs typeface="Ubuntu Bold"/>
                <a:sym typeface="Ubuntu Bold"/>
              </a:rPr>
              <a:t>7</a:t>
            </a:r>
          </a:p>
        </p:txBody>
      </p:sp>
      <p:sp>
        <p:nvSpPr>
          <p:cNvPr name="TextBox 14" id="14"/>
          <p:cNvSpPr txBox="true"/>
          <p:nvPr/>
        </p:nvSpPr>
        <p:spPr>
          <a:xfrm rot="0">
            <a:off x="10102318" y="6434278"/>
            <a:ext cx="2708002" cy="443730"/>
          </a:xfrm>
          <a:prstGeom prst="rect">
            <a:avLst/>
          </a:prstGeom>
        </p:spPr>
        <p:txBody>
          <a:bodyPr anchor="t" rtlCol="false" tIns="0" lIns="0" bIns="0" rIns="0">
            <a:spAutoFit/>
          </a:bodyPr>
          <a:lstStyle/>
          <a:p>
            <a:pPr algn="r">
              <a:lnSpc>
                <a:spcPts val="3514"/>
              </a:lnSpc>
            </a:pPr>
            <a:r>
              <a:rPr lang="en-US" b="true" sz="2510" spc="125">
                <a:solidFill>
                  <a:srgbClr val="FFFFFF"/>
                </a:solidFill>
                <a:latin typeface="Ubuntu Bold"/>
                <a:ea typeface="Ubuntu Bold"/>
                <a:cs typeface="Ubuntu Bold"/>
                <a:sym typeface="Ubuntu Bold"/>
              </a:rPr>
              <a:t>8</a:t>
            </a:r>
          </a:p>
        </p:txBody>
      </p:sp>
      <p:sp>
        <p:nvSpPr>
          <p:cNvPr name="TextBox 15" id="15"/>
          <p:cNvSpPr txBox="true"/>
          <p:nvPr/>
        </p:nvSpPr>
        <p:spPr>
          <a:xfrm rot="0">
            <a:off x="10102318" y="7302892"/>
            <a:ext cx="2708002" cy="443730"/>
          </a:xfrm>
          <a:prstGeom prst="rect">
            <a:avLst/>
          </a:prstGeom>
        </p:spPr>
        <p:txBody>
          <a:bodyPr anchor="t" rtlCol="false" tIns="0" lIns="0" bIns="0" rIns="0">
            <a:spAutoFit/>
          </a:bodyPr>
          <a:lstStyle/>
          <a:p>
            <a:pPr algn="r">
              <a:lnSpc>
                <a:spcPts val="3514"/>
              </a:lnSpc>
            </a:pPr>
            <a:r>
              <a:rPr lang="en-US" b="true" sz="2510" spc="125">
                <a:solidFill>
                  <a:srgbClr val="FFFFFF"/>
                </a:solidFill>
                <a:latin typeface="Ubuntu Bold"/>
                <a:ea typeface="Ubuntu Bold"/>
                <a:cs typeface="Ubuntu Bold"/>
                <a:sym typeface="Ubuntu Bold"/>
              </a:rPr>
              <a:t>9</a:t>
            </a:r>
          </a:p>
        </p:txBody>
      </p:sp>
      <p:sp>
        <p:nvSpPr>
          <p:cNvPr name="TextBox 16" id="16"/>
          <p:cNvSpPr txBox="true"/>
          <p:nvPr/>
        </p:nvSpPr>
        <p:spPr>
          <a:xfrm rot="0">
            <a:off x="1028703" y="5565662"/>
            <a:ext cx="4405493" cy="443731"/>
          </a:xfrm>
          <a:prstGeom prst="rect">
            <a:avLst/>
          </a:prstGeom>
        </p:spPr>
        <p:txBody>
          <a:bodyPr anchor="t" rtlCol="false" tIns="0" lIns="0" bIns="0" rIns="0">
            <a:spAutoFit/>
          </a:bodyPr>
          <a:lstStyle/>
          <a:p>
            <a:pPr algn="l">
              <a:lnSpc>
                <a:spcPts val="3514"/>
              </a:lnSpc>
            </a:pPr>
            <a:r>
              <a:rPr lang="en-US" sz="2510" spc="50">
                <a:solidFill>
                  <a:srgbClr val="FFFFFF"/>
                </a:solidFill>
                <a:latin typeface="Ubuntu"/>
                <a:ea typeface="Ubuntu"/>
                <a:cs typeface="Ubuntu"/>
                <a:sym typeface="Ubuntu"/>
              </a:rPr>
              <a:t>Objetivo general</a:t>
            </a:r>
          </a:p>
        </p:txBody>
      </p:sp>
      <p:sp>
        <p:nvSpPr>
          <p:cNvPr name="TextBox 17" id="17"/>
          <p:cNvSpPr txBox="true"/>
          <p:nvPr/>
        </p:nvSpPr>
        <p:spPr>
          <a:xfrm rot="0">
            <a:off x="1028700" y="3828432"/>
            <a:ext cx="4405493" cy="443731"/>
          </a:xfrm>
          <a:prstGeom prst="rect">
            <a:avLst/>
          </a:prstGeom>
        </p:spPr>
        <p:txBody>
          <a:bodyPr anchor="t" rtlCol="false" tIns="0" lIns="0" bIns="0" rIns="0">
            <a:spAutoFit/>
          </a:bodyPr>
          <a:lstStyle/>
          <a:p>
            <a:pPr algn="l" marL="0" indent="0" lvl="0">
              <a:lnSpc>
                <a:spcPts val="3514"/>
              </a:lnSpc>
            </a:pPr>
            <a:r>
              <a:rPr lang="en-US" sz="2510" spc="50">
                <a:solidFill>
                  <a:srgbClr val="FFFFFF"/>
                </a:solidFill>
                <a:latin typeface="Ubuntu"/>
                <a:ea typeface="Ubuntu"/>
                <a:cs typeface="Ubuntu"/>
                <a:sym typeface="Ubuntu"/>
              </a:rPr>
              <a:t>Problemática</a:t>
            </a:r>
          </a:p>
        </p:txBody>
      </p:sp>
      <p:sp>
        <p:nvSpPr>
          <p:cNvPr name="TextBox 18" id="18"/>
          <p:cNvSpPr txBox="true"/>
          <p:nvPr/>
        </p:nvSpPr>
        <p:spPr>
          <a:xfrm rot="0">
            <a:off x="1028703" y="6434277"/>
            <a:ext cx="4405493" cy="443731"/>
          </a:xfrm>
          <a:prstGeom prst="rect">
            <a:avLst/>
          </a:prstGeom>
        </p:spPr>
        <p:txBody>
          <a:bodyPr anchor="t" rtlCol="false" tIns="0" lIns="0" bIns="0" rIns="0">
            <a:spAutoFit/>
          </a:bodyPr>
          <a:lstStyle/>
          <a:p>
            <a:pPr algn="l" marL="0" indent="0" lvl="0">
              <a:lnSpc>
                <a:spcPts val="3514"/>
              </a:lnSpc>
            </a:pPr>
            <a:r>
              <a:rPr lang="en-US" sz="2510" spc="50">
                <a:solidFill>
                  <a:srgbClr val="FFFFFF"/>
                </a:solidFill>
                <a:latin typeface="Ubuntu"/>
                <a:ea typeface="Ubuntu"/>
                <a:cs typeface="Ubuntu"/>
                <a:sym typeface="Ubuntu"/>
              </a:rPr>
              <a:t>Objetivos específicos</a:t>
            </a:r>
          </a:p>
        </p:txBody>
      </p:sp>
      <p:sp>
        <p:nvSpPr>
          <p:cNvPr name="TextBox 19" id="19"/>
          <p:cNvSpPr txBox="true"/>
          <p:nvPr/>
        </p:nvSpPr>
        <p:spPr>
          <a:xfrm rot="0">
            <a:off x="1028703" y="4697047"/>
            <a:ext cx="4405493" cy="443731"/>
          </a:xfrm>
          <a:prstGeom prst="rect">
            <a:avLst/>
          </a:prstGeom>
        </p:spPr>
        <p:txBody>
          <a:bodyPr anchor="t" rtlCol="false" tIns="0" lIns="0" bIns="0" rIns="0">
            <a:spAutoFit/>
          </a:bodyPr>
          <a:lstStyle/>
          <a:p>
            <a:pPr algn="l" marL="0" indent="0" lvl="0">
              <a:lnSpc>
                <a:spcPts val="3514"/>
              </a:lnSpc>
            </a:pPr>
            <a:r>
              <a:rPr lang="en-US" sz="2510" spc="50">
                <a:solidFill>
                  <a:srgbClr val="FFFFFF"/>
                </a:solidFill>
                <a:latin typeface="Ubuntu"/>
                <a:ea typeface="Ubuntu"/>
                <a:cs typeface="Ubuntu"/>
                <a:sym typeface="Ubuntu"/>
              </a:rPr>
              <a:t>Solución</a:t>
            </a:r>
          </a:p>
        </p:txBody>
      </p:sp>
      <p:sp>
        <p:nvSpPr>
          <p:cNvPr name="TextBox 20" id="20"/>
          <p:cNvSpPr txBox="true"/>
          <p:nvPr/>
        </p:nvSpPr>
        <p:spPr>
          <a:xfrm rot="0">
            <a:off x="1028703" y="7302892"/>
            <a:ext cx="4405493" cy="443731"/>
          </a:xfrm>
          <a:prstGeom prst="rect">
            <a:avLst/>
          </a:prstGeom>
        </p:spPr>
        <p:txBody>
          <a:bodyPr anchor="t" rtlCol="false" tIns="0" lIns="0" bIns="0" rIns="0">
            <a:spAutoFit/>
          </a:bodyPr>
          <a:lstStyle/>
          <a:p>
            <a:pPr algn="l" marL="0" indent="0" lvl="0">
              <a:lnSpc>
                <a:spcPts val="3514"/>
              </a:lnSpc>
            </a:pPr>
            <a:r>
              <a:rPr lang="en-US" sz="2510" spc="50">
                <a:solidFill>
                  <a:srgbClr val="FFFFFF"/>
                </a:solidFill>
                <a:latin typeface="Ubuntu"/>
                <a:ea typeface="Ubuntu"/>
                <a:cs typeface="Ubuntu"/>
                <a:sym typeface="Ubuntu"/>
              </a:rPr>
              <a:t>Metodología</a:t>
            </a:r>
          </a:p>
        </p:txBody>
      </p:sp>
      <p:sp>
        <p:nvSpPr>
          <p:cNvPr name="TextBox 21" id="21"/>
          <p:cNvSpPr txBox="true"/>
          <p:nvPr/>
        </p:nvSpPr>
        <p:spPr>
          <a:xfrm rot="0">
            <a:off x="1028700" y="1019175"/>
            <a:ext cx="11567643" cy="1343025"/>
          </a:xfrm>
          <a:prstGeom prst="rect">
            <a:avLst/>
          </a:prstGeom>
        </p:spPr>
        <p:txBody>
          <a:bodyPr anchor="t" rtlCol="false" tIns="0" lIns="0" bIns="0" rIns="0">
            <a:spAutoFit/>
          </a:bodyPr>
          <a:lstStyle/>
          <a:p>
            <a:pPr algn="l" marL="0" indent="0" lvl="0">
              <a:lnSpc>
                <a:spcPts val="10559"/>
              </a:lnSpc>
              <a:spcBef>
                <a:spcPct val="0"/>
              </a:spcBef>
            </a:pPr>
            <a:r>
              <a:rPr lang="en-US" sz="8799" spc="175">
                <a:solidFill>
                  <a:srgbClr val="FFFFFF"/>
                </a:solidFill>
                <a:latin typeface="Archivo Black"/>
                <a:ea typeface="Archivo Black"/>
                <a:cs typeface="Archivo Black"/>
                <a:sym typeface="Archivo Black"/>
              </a:rPr>
              <a:t>ÍNDICE</a:t>
            </a:r>
          </a:p>
        </p:txBody>
      </p:sp>
      <p:sp>
        <p:nvSpPr>
          <p:cNvPr name="AutoShape 22" id="22"/>
          <p:cNvSpPr/>
          <p:nvPr/>
        </p:nvSpPr>
        <p:spPr>
          <a:xfrm>
            <a:off x="1028703" y="9662479"/>
            <a:ext cx="10876502" cy="0"/>
          </a:xfrm>
          <a:prstGeom prst="line">
            <a:avLst/>
          </a:prstGeom>
          <a:ln cap="flat" w="28575">
            <a:solidFill>
              <a:srgbClr val="FFFFFF"/>
            </a:solidFill>
            <a:prstDash val="solid"/>
            <a:headEnd type="none" len="sm" w="sm"/>
            <a:tailEnd type="none" len="sm" w="sm"/>
          </a:ln>
        </p:spPr>
      </p:sp>
      <p:sp>
        <p:nvSpPr>
          <p:cNvPr name="AutoShape 23" id="23"/>
          <p:cNvSpPr/>
          <p:nvPr/>
        </p:nvSpPr>
        <p:spPr>
          <a:xfrm>
            <a:off x="1028703" y="8793864"/>
            <a:ext cx="10876502" cy="0"/>
          </a:xfrm>
          <a:prstGeom prst="line">
            <a:avLst/>
          </a:prstGeom>
          <a:ln cap="flat" w="28575">
            <a:solidFill>
              <a:srgbClr val="FFFFFF"/>
            </a:solidFill>
            <a:prstDash val="solid"/>
            <a:headEnd type="none" len="sm" w="sm"/>
            <a:tailEnd type="none" len="sm" w="sm"/>
          </a:ln>
        </p:spPr>
      </p:sp>
      <p:sp>
        <p:nvSpPr>
          <p:cNvPr name="TextBox 24" id="24"/>
          <p:cNvSpPr txBox="true"/>
          <p:nvPr/>
        </p:nvSpPr>
        <p:spPr>
          <a:xfrm rot="0">
            <a:off x="10102321" y="8174585"/>
            <a:ext cx="2708002" cy="443730"/>
          </a:xfrm>
          <a:prstGeom prst="rect">
            <a:avLst/>
          </a:prstGeom>
        </p:spPr>
        <p:txBody>
          <a:bodyPr anchor="t" rtlCol="false" tIns="0" lIns="0" bIns="0" rIns="0">
            <a:spAutoFit/>
          </a:bodyPr>
          <a:lstStyle/>
          <a:p>
            <a:pPr algn="r">
              <a:lnSpc>
                <a:spcPts val="3514"/>
              </a:lnSpc>
            </a:pPr>
            <a:r>
              <a:rPr lang="en-US" b="true" sz="2510" spc="125">
                <a:solidFill>
                  <a:srgbClr val="FFFFFF"/>
                </a:solidFill>
                <a:latin typeface="Ubuntu Bold"/>
                <a:ea typeface="Ubuntu Bold"/>
                <a:cs typeface="Ubuntu Bold"/>
                <a:sym typeface="Ubuntu Bold"/>
              </a:rPr>
              <a:t>10</a:t>
            </a:r>
          </a:p>
        </p:txBody>
      </p:sp>
      <p:sp>
        <p:nvSpPr>
          <p:cNvPr name="TextBox 25" id="25"/>
          <p:cNvSpPr txBox="true"/>
          <p:nvPr/>
        </p:nvSpPr>
        <p:spPr>
          <a:xfrm rot="0">
            <a:off x="10102321" y="9043199"/>
            <a:ext cx="2708002" cy="443730"/>
          </a:xfrm>
          <a:prstGeom prst="rect">
            <a:avLst/>
          </a:prstGeom>
        </p:spPr>
        <p:txBody>
          <a:bodyPr anchor="t" rtlCol="false" tIns="0" lIns="0" bIns="0" rIns="0">
            <a:spAutoFit/>
          </a:bodyPr>
          <a:lstStyle/>
          <a:p>
            <a:pPr algn="r">
              <a:lnSpc>
                <a:spcPts val="3514"/>
              </a:lnSpc>
            </a:pPr>
            <a:r>
              <a:rPr lang="en-US" b="true" sz="2510" spc="125">
                <a:solidFill>
                  <a:srgbClr val="FFFFFF"/>
                </a:solidFill>
                <a:latin typeface="Ubuntu Bold"/>
                <a:ea typeface="Ubuntu Bold"/>
                <a:cs typeface="Ubuntu Bold"/>
                <a:sym typeface="Ubuntu Bold"/>
              </a:rPr>
              <a:t>11</a:t>
            </a:r>
          </a:p>
        </p:txBody>
      </p:sp>
      <p:sp>
        <p:nvSpPr>
          <p:cNvPr name="TextBox 26" id="26"/>
          <p:cNvSpPr txBox="true"/>
          <p:nvPr/>
        </p:nvSpPr>
        <p:spPr>
          <a:xfrm rot="0">
            <a:off x="1028706" y="8174584"/>
            <a:ext cx="4405493" cy="443731"/>
          </a:xfrm>
          <a:prstGeom prst="rect">
            <a:avLst/>
          </a:prstGeom>
        </p:spPr>
        <p:txBody>
          <a:bodyPr anchor="t" rtlCol="false" tIns="0" lIns="0" bIns="0" rIns="0">
            <a:spAutoFit/>
          </a:bodyPr>
          <a:lstStyle/>
          <a:p>
            <a:pPr algn="l" marL="0" indent="0" lvl="0">
              <a:lnSpc>
                <a:spcPts val="3514"/>
              </a:lnSpc>
            </a:pPr>
            <a:r>
              <a:rPr lang="en-US" sz="2510" spc="50">
                <a:solidFill>
                  <a:srgbClr val="FFFFFF"/>
                </a:solidFill>
                <a:latin typeface="Ubuntu"/>
                <a:ea typeface="Ubuntu"/>
                <a:cs typeface="Ubuntu"/>
                <a:sym typeface="Ubuntu"/>
              </a:rPr>
              <a:t>Stack tecnológico</a:t>
            </a:r>
          </a:p>
        </p:txBody>
      </p:sp>
      <p:sp>
        <p:nvSpPr>
          <p:cNvPr name="TextBox 27" id="27"/>
          <p:cNvSpPr txBox="true"/>
          <p:nvPr/>
        </p:nvSpPr>
        <p:spPr>
          <a:xfrm rot="0">
            <a:off x="1028706" y="9043199"/>
            <a:ext cx="4405493" cy="443731"/>
          </a:xfrm>
          <a:prstGeom prst="rect">
            <a:avLst/>
          </a:prstGeom>
        </p:spPr>
        <p:txBody>
          <a:bodyPr anchor="t" rtlCol="false" tIns="0" lIns="0" bIns="0" rIns="0">
            <a:spAutoFit/>
          </a:bodyPr>
          <a:lstStyle/>
          <a:p>
            <a:pPr algn="l" marL="0" indent="0" lvl="0">
              <a:lnSpc>
                <a:spcPts val="3514"/>
              </a:lnSpc>
            </a:pPr>
            <a:r>
              <a:rPr lang="en-US" sz="2510" spc="50">
                <a:solidFill>
                  <a:srgbClr val="FFFFFF"/>
                </a:solidFill>
                <a:latin typeface="Ubuntu"/>
                <a:ea typeface="Ubuntu"/>
                <a:cs typeface="Ubuntu"/>
                <a:sym typeface="Ubuntu"/>
              </a:rPr>
              <a:t>Plan de trabajo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3897955"/>
            <a:ext cx="5428022" cy="704194"/>
          </a:xfrm>
          <a:prstGeom prst="rect">
            <a:avLst/>
          </a:prstGeom>
        </p:spPr>
        <p:txBody>
          <a:bodyPr anchor="t" rtlCol="false" tIns="0" lIns="0" bIns="0" rIns="0">
            <a:spAutoFit/>
          </a:bodyPr>
          <a:lstStyle/>
          <a:p>
            <a:pPr algn="l">
              <a:lnSpc>
                <a:spcPts val="5256"/>
              </a:lnSpc>
            </a:pPr>
            <a:r>
              <a:rPr lang="en-US" b="true" sz="4693" spc="234">
                <a:solidFill>
                  <a:srgbClr val="FFFFFF"/>
                </a:solidFill>
                <a:latin typeface="Ubuntu Bold"/>
                <a:ea typeface="Ubuntu Bold"/>
                <a:cs typeface="Ubuntu Bold"/>
                <a:sym typeface="Ubuntu Bold"/>
              </a:rPr>
              <a:t>JUEGOS ONLINE</a:t>
            </a:r>
          </a:p>
        </p:txBody>
      </p:sp>
      <p:sp>
        <p:nvSpPr>
          <p:cNvPr name="TextBox 4" id="4"/>
          <p:cNvSpPr txBox="true"/>
          <p:nvPr/>
        </p:nvSpPr>
        <p:spPr>
          <a:xfrm rot="0">
            <a:off x="1028700" y="4849704"/>
            <a:ext cx="13639047" cy="3991620"/>
          </a:xfrm>
          <a:prstGeom prst="rect">
            <a:avLst/>
          </a:prstGeom>
        </p:spPr>
        <p:txBody>
          <a:bodyPr anchor="t" rtlCol="false" tIns="0" lIns="0" bIns="0" rIns="0">
            <a:spAutoFit/>
          </a:bodyPr>
          <a:lstStyle/>
          <a:p>
            <a:pPr algn="just">
              <a:lnSpc>
                <a:spcPts val="5313"/>
              </a:lnSpc>
              <a:spcBef>
                <a:spcPct val="0"/>
              </a:spcBef>
            </a:pPr>
            <a:r>
              <a:rPr lang="en-US" sz="3795" spc="75">
                <a:solidFill>
                  <a:srgbClr val="FFFFFF"/>
                </a:solidFill>
                <a:latin typeface="Ubuntu"/>
                <a:ea typeface="Ubuntu"/>
                <a:cs typeface="Ubuntu"/>
                <a:sym typeface="Ubuntu"/>
              </a:rPr>
              <a:t>En 2025 la masividad de los juegos multigador en línea es una realidad que abruma a quienes intentan adentrarse por primera vez en estos, ya sea por la falta de experiencia con videojuegos con un fuerte componente social, como por la ausencia de un círculo social cercano que se integre junto a ellos.</a:t>
            </a:r>
          </a:p>
        </p:txBody>
      </p:sp>
      <p:sp>
        <p:nvSpPr>
          <p:cNvPr name="TextBox 5" id="5"/>
          <p:cNvSpPr txBox="true"/>
          <p:nvPr/>
        </p:nvSpPr>
        <p:spPr>
          <a:xfrm rot="0">
            <a:off x="1028700" y="1019175"/>
            <a:ext cx="11567643" cy="1343025"/>
          </a:xfrm>
          <a:prstGeom prst="rect">
            <a:avLst/>
          </a:prstGeom>
        </p:spPr>
        <p:txBody>
          <a:bodyPr anchor="t" rtlCol="false" tIns="0" lIns="0" bIns="0" rIns="0">
            <a:spAutoFit/>
          </a:bodyPr>
          <a:lstStyle/>
          <a:p>
            <a:pPr algn="l" marL="0" indent="0" lvl="0">
              <a:lnSpc>
                <a:spcPts val="10559"/>
              </a:lnSpc>
              <a:spcBef>
                <a:spcPct val="0"/>
              </a:spcBef>
            </a:pPr>
            <a:r>
              <a:rPr lang="en-US" sz="8799" spc="175">
                <a:solidFill>
                  <a:srgbClr val="FFFFFF"/>
                </a:solidFill>
                <a:latin typeface="Archivo Black"/>
                <a:ea typeface="Archivo Black"/>
                <a:cs typeface="Archivo Black"/>
                <a:sym typeface="Archivo Black"/>
              </a:rPr>
              <a:t>CONTEXTO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19175"/>
            <a:ext cx="11567643" cy="1343025"/>
          </a:xfrm>
          <a:prstGeom prst="rect">
            <a:avLst/>
          </a:prstGeom>
        </p:spPr>
        <p:txBody>
          <a:bodyPr anchor="t" rtlCol="false" tIns="0" lIns="0" bIns="0" rIns="0">
            <a:spAutoFit/>
          </a:bodyPr>
          <a:lstStyle/>
          <a:p>
            <a:pPr algn="l" marL="0" indent="0" lvl="0">
              <a:lnSpc>
                <a:spcPts val="10559"/>
              </a:lnSpc>
              <a:spcBef>
                <a:spcPct val="0"/>
              </a:spcBef>
            </a:pPr>
            <a:r>
              <a:rPr lang="en-US" sz="8799" spc="175">
                <a:solidFill>
                  <a:srgbClr val="FFFFFF"/>
                </a:solidFill>
                <a:latin typeface="Archivo Black"/>
                <a:ea typeface="Archivo Black"/>
                <a:cs typeface="Archivo Black"/>
                <a:sym typeface="Archivo Black"/>
              </a:rPr>
              <a:t>PROBLEMÁTICA</a:t>
            </a:r>
          </a:p>
        </p:txBody>
      </p:sp>
      <p:sp>
        <p:nvSpPr>
          <p:cNvPr name="TextBox 4" id="4"/>
          <p:cNvSpPr txBox="true"/>
          <p:nvPr/>
        </p:nvSpPr>
        <p:spPr>
          <a:xfrm rot="0">
            <a:off x="1028700" y="2694944"/>
            <a:ext cx="10186838" cy="3558911"/>
          </a:xfrm>
          <a:prstGeom prst="rect">
            <a:avLst/>
          </a:prstGeom>
        </p:spPr>
        <p:txBody>
          <a:bodyPr anchor="t" rtlCol="false" tIns="0" lIns="0" bIns="0" rIns="0">
            <a:spAutoFit/>
          </a:bodyPr>
          <a:lstStyle/>
          <a:p>
            <a:pPr algn="just">
              <a:lnSpc>
                <a:spcPts val="5696"/>
              </a:lnSpc>
              <a:spcBef>
                <a:spcPct val="0"/>
              </a:spcBef>
            </a:pPr>
            <a:r>
              <a:rPr lang="en-US" sz="4068" spc="81">
                <a:solidFill>
                  <a:srgbClr val="FFFFFF"/>
                </a:solidFill>
                <a:latin typeface="Ubuntu"/>
                <a:ea typeface="Ubuntu"/>
                <a:cs typeface="Ubuntu"/>
                <a:sym typeface="Ubuntu"/>
              </a:rPr>
              <a:t>Muchos jugadores enfrentan dificultades para encontrar grupos activos y compatibles, lo que limita su experiencia de juego y dificulta la formación de comunidades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19175"/>
            <a:ext cx="11567643" cy="1343025"/>
          </a:xfrm>
          <a:prstGeom prst="rect">
            <a:avLst/>
          </a:prstGeom>
        </p:spPr>
        <p:txBody>
          <a:bodyPr anchor="t" rtlCol="false" tIns="0" lIns="0" bIns="0" rIns="0">
            <a:spAutoFit/>
          </a:bodyPr>
          <a:lstStyle/>
          <a:p>
            <a:pPr algn="l" marL="0" indent="0" lvl="0">
              <a:lnSpc>
                <a:spcPts val="10559"/>
              </a:lnSpc>
              <a:spcBef>
                <a:spcPct val="0"/>
              </a:spcBef>
            </a:pPr>
            <a:r>
              <a:rPr lang="en-US" sz="8799" spc="175">
                <a:solidFill>
                  <a:srgbClr val="FFFFFF"/>
                </a:solidFill>
                <a:latin typeface="Archivo Black"/>
                <a:ea typeface="Archivo Black"/>
                <a:cs typeface="Archivo Black"/>
                <a:sym typeface="Archivo Black"/>
              </a:rPr>
              <a:t>SOLUCIÓN</a:t>
            </a:r>
          </a:p>
        </p:txBody>
      </p:sp>
      <p:sp>
        <p:nvSpPr>
          <p:cNvPr name="TextBox 4" id="4"/>
          <p:cNvSpPr txBox="true"/>
          <p:nvPr/>
        </p:nvSpPr>
        <p:spPr>
          <a:xfrm rot="0">
            <a:off x="1028700" y="3316419"/>
            <a:ext cx="10186838" cy="1418708"/>
          </a:xfrm>
          <a:prstGeom prst="rect">
            <a:avLst/>
          </a:prstGeom>
        </p:spPr>
        <p:txBody>
          <a:bodyPr anchor="t" rtlCol="false" tIns="0" lIns="0" bIns="0" rIns="0">
            <a:spAutoFit/>
          </a:bodyPr>
          <a:lstStyle/>
          <a:p>
            <a:pPr algn="just">
              <a:lnSpc>
                <a:spcPts val="5696"/>
              </a:lnSpc>
              <a:spcBef>
                <a:spcPct val="0"/>
              </a:spcBef>
            </a:pPr>
            <a:r>
              <a:rPr lang="en-US" sz="4068" spc="81">
                <a:solidFill>
                  <a:srgbClr val="FFFFFF"/>
                </a:solidFill>
                <a:latin typeface="Ubuntu"/>
                <a:ea typeface="Ubuntu"/>
                <a:cs typeface="Ubuntu"/>
                <a:sym typeface="Ubuntu"/>
              </a:rPr>
              <a:t>Plataforma en línea para buscar grupos de juego de manera sencilla y organizada.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19175"/>
            <a:ext cx="13159844" cy="1343025"/>
          </a:xfrm>
          <a:prstGeom prst="rect">
            <a:avLst/>
          </a:prstGeom>
        </p:spPr>
        <p:txBody>
          <a:bodyPr anchor="t" rtlCol="false" tIns="0" lIns="0" bIns="0" rIns="0">
            <a:spAutoFit/>
          </a:bodyPr>
          <a:lstStyle/>
          <a:p>
            <a:pPr algn="l" marL="0" indent="0" lvl="0">
              <a:lnSpc>
                <a:spcPts val="10559"/>
              </a:lnSpc>
              <a:spcBef>
                <a:spcPct val="0"/>
              </a:spcBef>
            </a:pPr>
            <a:r>
              <a:rPr lang="en-US" sz="8799" spc="175">
                <a:solidFill>
                  <a:srgbClr val="FFFFFF"/>
                </a:solidFill>
                <a:latin typeface="Archivo Black"/>
                <a:ea typeface="Archivo Black"/>
                <a:cs typeface="Archivo Black"/>
                <a:sym typeface="Archivo Black"/>
              </a:rPr>
              <a:t>OBJETIVO GENERAL</a:t>
            </a:r>
          </a:p>
        </p:txBody>
      </p:sp>
      <p:sp>
        <p:nvSpPr>
          <p:cNvPr name="TextBox 4" id="4"/>
          <p:cNvSpPr txBox="true"/>
          <p:nvPr/>
        </p:nvSpPr>
        <p:spPr>
          <a:xfrm rot="0">
            <a:off x="1028700" y="2714354"/>
            <a:ext cx="13159844" cy="1961500"/>
          </a:xfrm>
          <a:prstGeom prst="rect">
            <a:avLst/>
          </a:prstGeom>
        </p:spPr>
        <p:txBody>
          <a:bodyPr anchor="t" rtlCol="false" tIns="0" lIns="0" bIns="0" rIns="0">
            <a:spAutoFit/>
          </a:bodyPr>
          <a:lstStyle/>
          <a:p>
            <a:pPr algn="just">
              <a:lnSpc>
                <a:spcPts val="5219"/>
              </a:lnSpc>
              <a:spcBef>
                <a:spcPct val="0"/>
              </a:spcBef>
            </a:pPr>
            <a:r>
              <a:rPr lang="en-US" sz="3727" spc="74">
                <a:solidFill>
                  <a:srgbClr val="FFFFFF"/>
                </a:solidFill>
                <a:latin typeface="Ubuntu"/>
                <a:ea typeface="Ubuntu"/>
                <a:cs typeface="Ubuntu"/>
                <a:sym typeface="Ubuntu"/>
              </a:rPr>
              <a:t>Desarrollar la plataforma web que facilite la creación de grupos de juego,mejorando la experiencia y la interacción entre los usuarios.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19175"/>
            <a:ext cx="12349029" cy="1004381"/>
          </a:xfrm>
          <a:prstGeom prst="rect">
            <a:avLst/>
          </a:prstGeom>
        </p:spPr>
        <p:txBody>
          <a:bodyPr anchor="t" rtlCol="false" tIns="0" lIns="0" bIns="0" rIns="0">
            <a:spAutoFit/>
          </a:bodyPr>
          <a:lstStyle/>
          <a:p>
            <a:pPr algn="l" marL="0" indent="0" lvl="0">
              <a:lnSpc>
                <a:spcPts val="7878"/>
              </a:lnSpc>
              <a:spcBef>
                <a:spcPct val="0"/>
              </a:spcBef>
            </a:pPr>
            <a:r>
              <a:rPr lang="en-US" sz="6565" spc="131">
                <a:solidFill>
                  <a:srgbClr val="FFFFFF"/>
                </a:solidFill>
                <a:latin typeface="Archivo Black"/>
                <a:ea typeface="Archivo Black"/>
                <a:cs typeface="Archivo Black"/>
                <a:sym typeface="Archivo Black"/>
              </a:rPr>
              <a:t>OBJETIVOS ESPECIFICOS</a:t>
            </a:r>
          </a:p>
        </p:txBody>
      </p:sp>
      <p:sp>
        <p:nvSpPr>
          <p:cNvPr name="TextBox 4" id="4"/>
          <p:cNvSpPr txBox="true"/>
          <p:nvPr/>
        </p:nvSpPr>
        <p:spPr>
          <a:xfrm rot="0">
            <a:off x="1028700" y="2714354"/>
            <a:ext cx="13159844" cy="4576084"/>
          </a:xfrm>
          <a:prstGeom prst="rect">
            <a:avLst/>
          </a:prstGeom>
        </p:spPr>
        <p:txBody>
          <a:bodyPr anchor="t" rtlCol="false" tIns="0" lIns="0" bIns="0" rIns="0">
            <a:spAutoFit/>
          </a:bodyPr>
          <a:lstStyle/>
          <a:p>
            <a:pPr algn="just" marL="804848" indent="-402424" lvl="1">
              <a:lnSpc>
                <a:spcPts val="5219"/>
              </a:lnSpc>
              <a:buFont typeface="Arial"/>
              <a:buChar char="•"/>
            </a:pPr>
            <a:r>
              <a:rPr lang="en-US" sz="3727" spc="74">
                <a:solidFill>
                  <a:srgbClr val="FFFFFF"/>
                </a:solidFill>
                <a:latin typeface="Ubuntu"/>
                <a:ea typeface="Ubuntu"/>
                <a:cs typeface="Ubuntu"/>
                <a:sym typeface="Ubuntu"/>
              </a:rPr>
              <a:t>Levantar requerimientos y diseñar la arquitectura del sistema.</a:t>
            </a:r>
          </a:p>
          <a:p>
            <a:pPr algn="just" marL="804848" indent="-402424" lvl="1">
              <a:lnSpc>
                <a:spcPts val="5219"/>
              </a:lnSpc>
              <a:buFont typeface="Arial"/>
              <a:buChar char="•"/>
            </a:pPr>
            <a:r>
              <a:rPr lang="en-US" sz="3727" spc="74">
                <a:solidFill>
                  <a:srgbClr val="FFFFFF"/>
                </a:solidFill>
                <a:latin typeface="Ubuntu"/>
                <a:ea typeface="Ubuntu"/>
                <a:cs typeface="Ubuntu"/>
                <a:sym typeface="Ubuntu"/>
              </a:rPr>
              <a:t>Crear prototipos de interfaz y diseñar la base de datos.</a:t>
            </a:r>
          </a:p>
          <a:p>
            <a:pPr algn="just" marL="804848" indent="-402424" lvl="1">
              <a:lnSpc>
                <a:spcPts val="5219"/>
              </a:lnSpc>
              <a:buFont typeface="Arial"/>
              <a:buChar char="•"/>
            </a:pPr>
            <a:r>
              <a:rPr lang="en-US" sz="3727" spc="74">
                <a:solidFill>
                  <a:srgbClr val="FFFFFF"/>
                </a:solidFill>
                <a:latin typeface="Ubuntu"/>
                <a:ea typeface="Ubuntu"/>
                <a:cs typeface="Ubuntu"/>
                <a:sym typeface="Ubuntu"/>
              </a:rPr>
              <a:t>Implementar funcionalidades de registro, perfiles y gestión de grupos.</a:t>
            </a:r>
          </a:p>
          <a:p>
            <a:pPr algn="just" marL="804848" indent="-402424" lvl="1">
              <a:lnSpc>
                <a:spcPts val="5219"/>
              </a:lnSpc>
              <a:buFont typeface="Arial"/>
              <a:buChar char="•"/>
            </a:pPr>
            <a:r>
              <a:rPr lang="en-US" sz="3727" spc="74">
                <a:solidFill>
                  <a:srgbClr val="FFFFFF"/>
                </a:solidFill>
                <a:latin typeface="Ubuntu"/>
                <a:ea typeface="Ubuntu"/>
                <a:cs typeface="Ubuntu"/>
                <a:sym typeface="Ubuntu"/>
              </a:rPr>
              <a:t>Integrar frontend y backend con comunicación interna.</a:t>
            </a:r>
          </a:p>
          <a:p>
            <a:pPr algn="just" marL="804848" indent="-402424" lvl="1">
              <a:lnSpc>
                <a:spcPts val="5219"/>
              </a:lnSpc>
              <a:spcBef>
                <a:spcPct val="0"/>
              </a:spcBef>
              <a:buFont typeface="Arial"/>
              <a:buChar char="•"/>
            </a:pPr>
            <a:r>
              <a:rPr lang="en-US" sz="3727" spc="74">
                <a:solidFill>
                  <a:srgbClr val="FFFFFF"/>
                </a:solidFill>
                <a:latin typeface="Ubuntu"/>
                <a:ea typeface="Ubuntu"/>
                <a:cs typeface="Ubuntu"/>
                <a:sym typeface="Ubuntu"/>
              </a:rPr>
              <a:t>Realizar pruebas y elaborar la documentación final.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19175"/>
            <a:ext cx="11567643" cy="1343025"/>
          </a:xfrm>
          <a:prstGeom prst="rect">
            <a:avLst/>
          </a:prstGeom>
        </p:spPr>
        <p:txBody>
          <a:bodyPr anchor="t" rtlCol="false" tIns="0" lIns="0" bIns="0" rIns="0">
            <a:spAutoFit/>
          </a:bodyPr>
          <a:lstStyle/>
          <a:p>
            <a:pPr algn="l" marL="0" indent="0" lvl="0">
              <a:lnSpc>
                <a:spcPts val="10559"/>
              </a:lnSpc>
              <a:spcBef>
                <a:spcPct val="0"/>
              </a:spcBef>
            </a:pPr>
            <a:r>
              <a:rPr lang="en-US" sz="8799" spc="175">
                <a:solidFill>
                  <a:srgbClr val="FFFFFF"/>
                </a:solidFill>
                <a:latin typeface="Archivo Black"/>
                <a:ea typeface="Archivo Black"/>
                <a:cs typeface="Archivo Black"/>
                <a:sym typeface="Archivo Black"/>
              </a:rPr>
              <a:t>METODOLOGÍA</a:t>
            </a:r>
          </a:p>
        </p:txBody>
      </p:sp>
      <p:sp>
        <p:nvSpPr>
          <p:cNvPr name="TextBox 4" id="4"/>
          <p:cNvSpPr txBox="true"/>
          <p:nvPr/>
        </p:nvSpPr>
        <p:spPr>
          <a:xfrm rot="0">
            <a:off x="1028700" y="3100065"/>
            <a:ext cx="13639047" cy="5332850"/>
          </a:xfrm>
          <a:prstGeom prst="rect">
            <a:avLst/>
          </a:prstGeom>
        </p:spPr>
        <p:txBody>
          <a:bodyPr anchor="t" rtlCol="false" tIns="0" lIns="0" bIns="0" rIns="0">
            <a:spAutoFit/>
          </a:bodyPr>
          <a:lstStyle/>
          <a:p>
            <a:pPr algn="just">
              <a:lnSpc>
                <a:spcPts val="5313"/>
              </a:lnSpc>
            </a:pPr>
            <a:r>
              <a:rPr lang="en-US" sz="3795" spc="75">
                <a:solidFill>
                  <a:srgbClr val="FFFFFF"/>
                </a:solidFill>
                <a:latin typeface="Ubuntu"/>
                <a:ea typeface="Ubuntu"/>
                <a:cs typeface="Ubuntu"/>
                <a:sym typeface="Ubuntu"/>
              </a:rPr>
              <a:t>Para llevar a cabo este proyecto, se seleccionó la metodología SCRUM por la agilidad que conlleva el sistema de SPRINTS los cuales incluyen:</a:t>
            </a:r>
          </a:p>
          <a:p>
            <a:pPr algn="just">
              <a:lnSpc>
                <a:spcPts val="5313"/>
              </a:lnSpc>
            </a:pPr>
          </a:p>
          <a:p>
            <a:pPr algn="just" marL="819397" indent="-409699" lvl="1">
              <a:lnSpc>
                <a:spcPts val="5313"/>
              </a:lnSpc>
              <a:buFont typeface="Arial"/>
              <a:buChar char="•"/>
            </a:pPr>
            <a:r>
              <a:rPr lang="en-US" sz="3795" spc="75">
                <a:solidFill>
                  <a:srgbClr val="FFFFFF"/>
                </a:solidFill>
                <a:latin typeface="Ubuntu"/>
                <a:ea typeface="Ubuntu"/>
                <a:cs typeface="Ubuntu"/>
                <a:sym typeface="Ubuntu"/>
              </a:rPr>
              <a:t>planificación de tareas</a:t>
            </a:r>
          </a:p>
          <a:p>
            <a:pPr algn="just" marL="819397" indent="-409699" lvl="1">
              <a:lnSpc>
                <a:spcPts val="5313"/>
              </a:lnSpc>
              <a:buFont typeface="Arial"/>
              <a:buChar char="•"/>
            </a:pPr>
            <a:r>
              <a:rPr lang="en-US" sz="3795" spc="75">
                <a:solidFill>
                  <a:srgbClr val="FFFFFF"/>
                </a:solidFill>
                <a:latin typeface="Ubuntu"/>
                <a:ea typeface="Ubuntu"/>
                <a:cs typeface="Ubuntu"/>
                <a:sym typeface="Ubuntu"/>
              </a:rPr>
              <a:t>desarrollo</a:t>
            </a:r>
          </a:p>
          <a:p>
            <a:pPr algn="just" marL="819397" indent="-409699" lvl="1">
              <a:lnSpc>
                <a:spcPts val="5313"/>
              </a:lnSpc>
              <a:buFont typeface="Arial"/>
              <a:buChar char="•"/>
            </a:pPr>
            <a:r>
              <a:rPr lang="en-US" sz="3795" spc="75">
                <a:solidFill>
                  <a:srgbClr val="FFFFFF"/>
                </a:solidFill>
                <a:latin typeface="Ubuntu"/>
                <a:ea typeface="Ubuntu"/>
                <a:cs typeface="Ubuntu"/>
                <a:sym typeface="Ubuntu"/>
              </a:rPr>
              <a:t>pruebas</a:t>
            </a:r>
          </a:p>
          <a:p>
            <a:pPr algn="just" marL="819397" indent="-409699" lvl="1">
              <a:lnSpc>
                <a:spcPts val="5313"/>
              </a:lnSpc>
              <a:buFont typeface="Arial"/>
              <a:buChar char="•"/>
            </a:pPr>
            <a:r>
              <a:rPr lang="en-US" sz="3795" spc="75">
                <a:solidFill>
                  <a:srgbClr val="FFFFFF"/>
                </a:solidFill>
                <a:latin typeface="Ubuntu"/>
                <a:ea typeface="Ubuntu"/>
                <a:cs typeface="Ubuntu"/>
                <a:sym typeface="Ubuntu"/>
              </a:rPr>
              <a:t>revisión de resultados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DAGyuuYElco</dc:identifier>
  <dcterms:modified xsi:type="dcterms:W3CDTF">2011-08-01T06:04:30Z</dcterms:modified>
  <cp:revision>1</cp:revision>
  <dc:title>Capstone Fase 1</dc:title>
</cp:coreProperties>
</file>